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6"/>
  </p:notesMasterIdLst>
  <p:sldIdLst>
    <p:sldId id="457" r:id="rId2"/>
    <p:sldId id="338" r:id="rId3"/>
    <p:sldId id="381" r:id="rId4"/>
    <p:sldId id="397" r:id="rId5"/>
    <p:sldId id="342" r:id="rId6"/>
    <p:sldId id="441" r:id="rId7"/>
    <p:sldId id="394" r:id="rId8"/>
    <p:sldId id="404" r:id="rId9"/>
    <p:sldId id="407" r:id="rId10"/>
    <p:sldId id="419" r:id="rId11"/>
    <p:sldId id="420" r:id="rId12"/>
    <p:sldId id="398" r:id="rId13"/>
    <p:sldId id="401" r:id="rId14"/>
    <p:sldId id="402" r:id="rId15"/>
    <p:sldId id="348" r:id="rId16"/>
    <p:sldId id="447" r:id="rId17"/>
    <p:sldId id="450" r:id="rId18"/>
    <p:sldId id="449" r:id="rId19"/>
    <p:sldId id="451" r:id="rId20"/>
    <p:sldId id="448" r:id="rId21"/>
    <p:sldId id="421" r:id="rId22"/>
    <p:sldId id="459" r:id="rId23"/>
    <p:sldId id="423" r:id="rId24"/>
    <p:sldId id="429" r:id="rId25"/>
    <p:sldId id="422" r:id="rId26"/>
    <p:sldId id="408" r:id="rId27"/>
    <p:sldId id="409" r:id="rId28"/>
    <p:sldId id="410" r:id="rId29"/>
    <p:sldId id="456" r:id="rId30"/>
    <p:sldId id="444" r:id="rId31"/>
    <p:sldId id="453" r:id="rId32"/>
    <p:sldId id="460" r:id="rId33"/>
    <p:sldId id="458" r:id="rId34"/>
    <p:sldId id="414" r:id="rId35"/>
    <p:sldId id="343" r:id="rId36"/>
    <p:sldId id="352" r:id="rId37"/>
    <p:sldId id="391" r:id="rId38"/>
    <p:sldId id="424" r:id="rId39"/>
    <p:sldId id="431" r:id="rId40"/>
    <p:sldId id="432" r:id="rId41"/>
    <p:sldId id="433" r:id="rId42"/>
    <p:sldId id="435" r:id="rId43"/>
    <p:sldId id="440" r:id="rId44"/>
    <p:sldId id="428" r:id="rId4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80"/>
    <a:srgbClr val="FF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1" autoAdjust="0"/>
    <p:restoredTop sz="93378" autoAdjust="0"/>
  </p:normalViewPr>
  <p:slideViewPr>
    <p:cSldViewPr snapToGrid="0">
      <p:cViewPr varScale="1">
        <p:scale>
          <a:sx n="108" d="100"/>
          <a:sy n="108" d="100"/>
        </p:scale>
        <p:origin x="17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B0CEB63-3245-496C-B8E4-61E871A690CC}" type="datetimeFigureOut">
              <a:rPr lang="it-IT"/>
              <a:pPr>
                <a:defRPr/>
              </a:pPr>
              <a:t>13/11/24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76C614-3363-404F-8ACD-F36C3919E5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8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C614-3363-404F-8ACD-F36C3919E557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87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87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DF745-260A-42D5-839A-980BDE9EF8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1AAF-F38D-40CF-9AA6-84074434DC7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56DE-7932-4C0C-B3C9-BA87D93D34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1B3F8-7FFC-4064-A00F-25B2A3CA7C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F8AA7-90CF-48FE-9D32-D2DD2F50D3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04E9-15AD-479C-BBBF-8F0F37E792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olo, contenuto 2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F780-5E89-415E-8145-0E0C2C543F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17209-257A-4C77-9B10-F84A70BF88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5A1B-7A18-40A4-B5A1-CD440EAA6D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D649E-AC8F-4069-82A9-4EA34A05A6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24C8-5FFA-4FC8-B605-6B9736F4AB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8DC8-6D0E-4EC3-9767-7F7B63892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B67D-3238-4419-A0C1-42D281AEA8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FF9E-DCA0-4A2F-A435-1C090AEEC1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169D-578D-4AE0-B3BC-957E9F6EBD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90A9-76C1-4231-AC32-88D6B2F291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advClick="0" advTm="1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76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6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276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7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768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8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8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8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it-IT">
                  <a:cs typeface="+mn-cs"/>
                </a:endParaRPr>
              </a:p>
            </p:txBody>
          </p:sp>
        </p:grpSp>
        <p:sp>
          <p:nvSpPr>
            <p:cNvPr id="2768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it-IT">
                <a:cs typeface="+mn-cs"/>
              </a:endParaRPr>
            </a:p>
          </p:txBody>
        </p:sp>
      </p:grpSp>
      <p:sp>
        <p:nvSpPr>
          <p:cNvPr id="276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76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76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B957167-05B3-46E9-8CDA-17FDD265EF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7" grpId="0"/>
      <p:bldP spid="276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7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gita.com/story.php?title=Comprare_libri_con_lo_sconto_su_IB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Qmkbg--y0M" TargetMode="External"/><Relationship Id="rId2" Type="http://schemas.openxmlformats.org/officeDocument/2006/relationships/hyperlink" Target="https://youtu.be/IQVKHdy_pY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s://youtu.be/UxfJSti4KB4?si=zOdIw-KhZqZ2Edd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72152" y="427180"/>
            <a:ext cx="7785100" cy="4256087"/>
          </a:xfrm>
        </p:spPr>
        <p:txBody>
          <a:bodyPr/>
          <a:lstStyle/>
          <a:p>
            <a:pPr eaLnBrk="1" hangingPunct="1">
              <a:defRPr/>
            </a:pPr>
            <a:r>
              <a:rPr lang="it-IT" sz="4400" b="1" dirty="0">
                <a:solidFill>
                  <a:schemeClr val="accent2"/>
                </a:solidFill>
              </a:rPr>
              <a:t>Scuola Internazionale Europea Statale </a:t>
            </a:r>
            <a:br>
              <a:rPr lang="it-IT" sz="4400" b="1" dirty="0">
                <a:solidFill>
                  <a:schemeClr val="accent2"/>
                </a:solidFill>
              </a:rPr>
            </a:br>
            <a:r>
              <a:rPr lang="it-IT" sz="4400" b="1" dirty="0">
                <a:solidFill>
                  <a:schemeClr val="accent2"/>
                </a:solidFill>
              </a:rPr>
              <a:t>“Altiero Spinelli</a:t>
            </a:r>
            <a:r>
              <a:rPr lang="it-IT" sz="6000" b="1" dirty="0">
                <a:solidFill>
                  <a:schemeClr val="accent2"/>
                </a:solidFill>
              </a:rPr>
              <a:t>”</a:t>
            </a:r>
            <a:br>
              <a:rPr lang="it-IT" sz="6000" b="1" dirty="0">
                <a:solidFill>
                  <a:schemeClr val="accent2"/>
                </a:solidFill>
              </a:rPr>
            </a:br>
            <a:r>
              <a:rPr lang="it-IT" sz="4400" b="1" dirty="0">
                <a:solidFill>
                  <a:schemeClr val="accent2"/>
                </a:solidFill>
              </a:rPr>
              <a:t>Secondaria di I grado</a:t>
            </a:r>
          </a:p>
        </p:txBody>
      </p:sp>
    </p:spTree>
    <p:extLst>
      <p:ext uri="{BB962C8B-B14F-4D97-AF65-F5344CB8AC3E}">
        <p14:creationId xmlns:p14="http://schemas.microsoft.com/office/powerpoint/2010/main" val="1641724105"/>
      </p:ext>
    </p:extLst>
  </p:cSld>
  <p:clrMapOvr>
    <a:masterClrMapping/>
  </p:clrMapOvr>
  <p:transition advClick="0" advTm="1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360987"/>
          </a:xfrm>
        </p:spPr>
        <p:txBody>
          <a:bodyPr/>
          <a:lstStyle/>
          <a:p>
            <a:pPr>
              <a:defRPr/>
            </a:pPr>
            <a:r>
              <a:rPr lang="it-IT" sz="6000" b="1" cap="all" dirty="0"/>
              <a:t>Lo studio delle </a:t>
            </a:r>
            <a:r>
              <a:rPr lang="it-IT" sz="6000" b="1" cap="all" dirty="0">
                <a:solidFill>
                  <a:srgbClr val="FFC000"/>
                </a:solidFill>
              </a:rPr>
              <a:t>lingue</a:t>
            </a:r>
            <a:r>
              <a:rPr lang="it-IT" sz="6000" b="1" cap="all" dirty="0"/>
              <a:t> </a:t>
            </a:r>
            <a:r>
              <a:rPr lang="it-IT" sz="6000" b="1" cap="all" dirty="0">
                <a:solidFill>
                  <a:srgbClr val="FFC000"/>
                </a:solidFill>
              </a:rPr>
              <a:t>straniere</a:t>
            </a:r>
          </a:p>
        </p:txBody>
      </p:sp>
      <p:pic>
        <p:nvPicPr>
          <p:cNvPr id="11267" name="Picture 3" descr="C:\Users\Silvano\AppData\Local\Microsoft\Windows\Temporary Internet Files\Content.IE5\BLJ2ADQW\MC9000159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117975"/>
            <a:ext cx="2465388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5" descr="C:\Users\Silvano\AppData\Local\Microsoft\Windows\Temporary Internet Files\Content.IE5\YGQQ5UMT\MP9004228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6400"/>
            <a:ext cx="177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17975"/>
            <a:ext cx="2851150" cy="244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78387"/>
          </a:xfrm>
        </p:spPr>
        <p:txBody>
          <a:bodyPr/>
          <a:lstStyle/>
          <a:p>
            <a:pPr algn="l">
              <a:buFont typeface="Wingdings" pitchFamily="2" charset="2"/>
              <a:buChar char="§"/>
              <a:defRPr/>
            </a:pPr>
            <a:br>
              <a:rPr lang="it-IT" sz="5400" b="1" dirty="0"/>
            </a:br>
            <a:br>
              <a:rPr lang="it-IT" sz="5400" b="1" dirty="0"/>
            </a:br>
            <a:br>
              <a:rPr lang="it-IT" sz="5400" b="1" dirty="0"/>
            </a:br>
            <a:br>
              <a:rPr lang="it-IT" sz="5400" b="1" dirty="0"/>
            </a:br>
            <a:r>
              <a:rPr lang="it-IT" sz="5400" b="1" dirty="0"/>
              <a:t>Che cosa viene offerto?</a:t>
            </a:r>
            <a:br>
              <a:rPr lang="it-IT" sz="5400" b="1" dirty="0"/>
            </a:br>
            <a:br>
              <a:rPr lang="it-IT" sz="5400" b="1" dirty="0"/>
            </a:br>
            <a:r>
              <a:rPr lang="it-IT" sz="3200" dirty="0">
                <a:solidFill>
                  <a:schemeClr val="tx1"/>
                </a:solidFill>
              </a:rPr>
              <a:t>lo studio di due lingue straniere: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 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- prima lingua comunitaria 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		</a:t>
            </a:r>
            <a:r>
              <a:rPr lang="it-IT" sz="3200" u="sng" dirty="0">
                <a:solidFill>
                  <a:schemeClr val="tx1"/>
                </a:solidFill>
              </a:rPr>
              <a:t>inglese</a:t>
            </a:r>
            <a:br>
              <a:rPr lang="it-IT" sz="3200" dirty="0">
                <a:solidFill>
                  <a:schemeClr val="tx1"/>
                </a:solidFill>
              </a:rPr>
            </a:b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- seconda lingua comunitaria </a:t>
            </a:r>
            <a:br>
              <a:rPr lang="it-IT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</a:rPr>
              <a:t>		</a:t>
            </a:r>
            <a:r>
              <a:rPr lang="it-IT" sz="3200" u="sng" dirty="0">
                <a:solidFill>
                  <a:schemeClr val="tx1"/>
                </a:solidFill>
              </a:rPr>
              <a:t>a scelta tra francese e tedesco</a:t>
            </a:r>
            <a:r>
              <a:rPr lang="it-IT" sz="3200" dirty="0">
                <a:solidFill>
                  <a:schemeClr val="tx1"/>
                </a:solidFill>
              </a:rPr>
              <a:t>.</a:t>
            </a:r>
            <a:br>
              <a:rPr lang="it-IT" sz="3200" dirty="0">
                <a:solidFill>
                  <a:srgbClr val="FFC000"/>
                </a:solidFill>
              </a:rPr>
            </a:br>
            <a:br>
              <a:rPr lang="it-IT" sz="5400" dirty="0">
                <a:solidFill>
                  <a:srgbClr val="FFC000"/>
                </a:solidFill>
              </a:rPr>
            </a:br>
            <a:br>
              <a:rPr lang="it-IT" sz="5400" b="1" dirty="0"/>
            </a:br>
            <a:endParaRPr lang="it-IT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800" y="736600"/>
            <a:ext cx="8229600" cy="5800678"/>
          </a:xfrm>
        </p:spPr>
        <p:txBody>
          <a:bodyPr/>
          <a:lstStyle/>
          <a:p>
            <a:pPr algn="ctr">
              <a:buNone/>
              <a:defRPr/>
            </a:pPr>
            <a:r>
              <a:rPr lang="it-IT" sz="4000" cap="all" dirty="0"/>
              <a:t>Aspetti caratterizzanti: </a:t>
            </a:r>
          </a:p>
          <a:p>
            <a:pPr>
              <a:defRPr/>
            </a:pPr>
            <a:endParaRPr lang="it-IT" sz="1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FFC000"/>
                </a:solidFill>
              </a:rPr>
              <a:t>numero di ore superiore </a:t>
            </a:r>
            <a:r>
              <a:rPr lang="it-IT" dirty="0">
                <a:solidFill>
                  <a:schemeClr val="tx2"/>
                </a:solidFill>
              </a:rPr>
              <a:t>rispetto a quanto previsto dal curricolo nazionale (4 moduli orari settimanali sia per la prima sia per la seconda lingua comunitaria)</a:t>
            </a:r>
          </a:p>
          <a:p>
            <a:pPr>
              <a:defRPr/>
            </a:pPr>
            <a:r>
              <a:rPr lang="it-IT" dirty="0"/>
              <a:t>organizzazione delle classi in </a:t>
            </a:r>
            <a:r>
              <a:rPr lang="it-IT" dirty="0">
                <a:solidFill>
                  <a:srgbClr val="FFC000"/>
                </a:solidFill>
              </a:rPr>
              <a:t>gruppi di lavoro</a:t>
            </a:r>
            <a:r>
              <a:rPr lang="it-IT" dirty="0"/>
              <a:t> prevalentemente di piccole dimensioni</a:t>
            </a:r>
          </a:p>
          <a:p>
            <a:pPr>
              <a:buFont typeface="Wingdings" pitchFamily="2" charset="2"/>
              <a:buNone/>
              <a:defRPr/>
            </a:pPr>
            <a:r>
              <a:rPr lang="it-IT" sz="4000" dirty="0">
                <a:solidFill>
                  <a:schemeClr val="tx2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endParaRPr lang="it-IT" dirty="0"/>
          </a:p>
          <a:p>
            <a:pPr>
              <a:buFont typeface="Wingdings" pitchFamily="2" charset="2"/>
              <a:buNone/>
              <a:defRPr/>
            </a:pPr>
            <a:r>
              <a:rPr lang="it-IT" dirty="0"/>
              <a:t>  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1391"/>
            <a:ext cx="8229600" cy="6289534"/>
          </a:xfrm>
        </p:spPr>
        <p:txBody>
          <a:bodyPr/>
          <a:lstStyle/>
          <a:p>
            <a:pPr algn="ctr">
              <a:buNone/>
              <a:defRPr/>
            </a:pPr>
            <a:r>
              <a:rPr lang="it-IT" cap="all" dirty="0"/>
              <a:t>Aspetti caratterizzanti (</a:t>
            </a:r>
            <a:r>
              <a:rPr lang="it-IT" dirty="0"/>
              <a:t>segue):</a:t>
            </a:r>
          </a:p>
          <a:p>
            <a:pPr algn="ctr">
              <a:buNone/>
              <a:defRPr/>
            </a:pPr>
            <a:endParaRPr lang="it-IT" sz="1800" dirty="0"/>
          </a:p>
          <a:p>
            <a:pPr>
              <a:defRPr/>
            </a:pPr>
            <a:r>
              <a:rPr lang="it-IT" dirty="0"/>
              <a:t>presenza di </a:t>
            </a:r>
            <a:r>
              <a:rPr lang="it-IT" dirty="0">
                <a:solidFill>
                  <a:srgbClr val="FFC000"/>
                </a:solidFill>
              </a:rPr>
              <a:t>esperti linguistici madrelingua</a:t>
            </a:r>
            <a:r>
              <a:rPr lang="it-IT" dirty="0"/>
              <a:t> che affiancano i docenti statali nella didattica</a:t>
            </a:r>
          </a:p>
          <a:p>
            <a:pPr>
              <a:defRPr/>
            </a:pPr>
            <a:r>
              <a:rPr lang="it-IT" dirty="0"/>
              <a:t>attivazione di </a:t>
            </a:r>
            <a:r>
              <a:rPr lang="it-IT" dirty="0">
                <a:solidFill>
                  <a:srgbClr val="FFC000"/>
                </a:solidFill>
              </a:rPr>
              <a:t>percorsi CLIL</a:t>
            </a:r>
          </a:p>
          <a:p>
            <a:pPr>
              <a:defRPr/>
            </a:pPr>
            <a:r>
              <a:rPr lang="it-IT" dirty="0"/>
              <a:t>preparazione alle </a:t>
            </a:r>
            <a:r>
              <a:rPr lang="it-IT" dirty="0">
                <a:solidFill>
                  <a:srgbClr val="FFC000"/>
                </a:solidFill>
              </a:rPr>
              <a:t>certificazioni linguistiche internazionali </a:t>
            </a:r>
            <a:r>
              <a:rPr lang="it-IT" dirty="0"/>
              <a:t>in orario scolastico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068" y="409433"/>
            <a:ext cx="8952931" cy="5895833"/>
          </a:xfrm>
        </p:spPr>
        <p:txBody>
          <a:bodyPr/>
          <a:lstStyle/>
          <a:p>
            <a:pPr algn="ctr">
              <a:buNone/>
              <a:defRPr/>
            </a:pPr>
            <a:r>
              <a:rPr lang="it-IT" dirty="0">
                <a:solidFill>
                  <a:srgbClr val="FFC000"/>
                </a:solidFill>
              </a:rPr>
              <a:t>SPECIFICITA’  </a:t>
            </a:r>
          </a:p>
          <a:p>
            <a:pPr algn="ctr">
              <a:buNone/>
              <a:defRPr/>
            </a:pPr>
            <a:endParaRPr lang="it-IT" sz="1200" dirty="0">
              <a:solidFill>
                <a:schemeClr val="tx2"/>
              </a:solidFill>
            </a:endParaRPr>
          </a:p>
          <a:p>
            <a:pPr algn="ctr">
              <a:buNone/>
              <a:defRPr/>
            </a:pPr>
            <a:r>
              <a:rPr lang="it-IT" dirty="0">
                <a:solidFill>
                  <a:schemeClr val="tx2"/>
                </a:solidFill>
              </a:rPr>
              <a:t>percorsi per studenti riconosciuti come</a:t>
            </a:r>
          </a:p>
          <a:p>
            <a:pPr algn="ctr">
              <a:buNone/>
              <a:defRPr/>
            </a:pPr>
            <a:r>
              <a:rPr lang="it-IT" dirty="0">
                <a:solidFill>
                  <a:srgbClr val="FFC000"/>
                </a:solidFill>
              </a:rPr>
              <a:t>madrelingua o bilingue </a:t>
            </a:r>
          </a:p>
          <a:p>
            <a:pPr algn="ctr">
              <a:buNone/>
              <a:defRPr/>
            </a:pPr>
            <a:r>
              <a:rPr lang="it-IT" dirty="0">
                <a:solidFill>
                  <a:schemeClr val="tx2"/>
                </a:solidFill>
              </a:rPr>
              <a:t>tedesco, francese o inglese</a:t>
            </a:r>
          </a:p>
          <a:p>
            <a:pPr>
              <a:buNone/>
              <a:defRPr/>
            </a:pPr>
            <a:endParaRPr lang="it-IT" sz="2400" dirty="0">
              <a:solidFill>
                <a:schemeClr val="tx2"/>
              </a:solidFill>
            </a:endParaRPr>
          </a:p>
          <a:p>
            <a:pPr marL="0">
              <a:buFontTx/>
              <a:buChar char="-"/>
              <a:defRPr/>
            </a:pPr>
            <a:r>
              <a:rPr lang="it-IT" sz="3100" dirty="0"/>
              <a:t>con 4 moduli orari affidati interamente </a:t>
            </a:r>
          </a:p>
          <a:p>
            <a:pPr marL="0">
              <a:buNone/>
              <a:defRPr/>
            </a:pPr>
            <a:r>
              <a:rPr lang="it-IT" sz="3100" dirty="0"/>
              <a:t>   all’esperto linguistico</a:t>
            </a:r>
          </a:p>
          <a:p>
            <a:pPr marL="0">
              <a:buFontTx/>
              <a:buChar char="-"/>
              <a:defRPr/>
            </a:pPr>
            <a:r>
              <a:rPr lang="it-IT" sz="3100" dirty="0"/>
              <a:t>con riferimento al curricolo nazionale della </a:t>
            </a:r>
          </a:p>
          <a:p>
            <a:pPr marL="0">
              <a:buNone/>
              <a:defRPr/>
            </a:pPr>
            <a:r>
              <a:rPr lang="it-IT" sz="3100" dirty="0"/>
              <a:t>   lingua oggetto di studio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52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493713"/>
            <a:ext cx="8147050" cy="9906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/>
              <a:t>CERTIFICAZIONI DELLE COMPETENZE LINGUISTICHE</a:t>
            </a:r>
            <a:br>
              <a:rPr lang="it-IT" sz="4000" dirty="0"/>
            </a:br>
            <a:br>
              <a:rPr lang="it-IT" sz="2000" dirty="0"/>
            </a:br>
            <a:endParaRPr lang="it-IT" sz="2000" dirty="0"/>
          </a:p>
        </p:txBody>
      </p:sp>
      <p:graphicFrame>
        <p:nvGraphicFramePr>
          <p:cNvPr id="278543" name="Group 1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table">
            <a:tbl>
              <a:tblPr/>
              <a:tblGrid>
                <a:gridCol w="579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8545" name="Rectangle 17"/>
          <p:cNvSpPr>
            <a:spLocks noGrp="1" noChangeArrowheads="1"/>
          </p:cNvSpPr>
          <p:nvPr>
            <p:ph sz="half" idx="4294967295"/>
          </p:nvPr>
        </p:nvSpPr>
        <p:spPr>
          <a:xfrm>
            <a:off x="0" y="1773238"/>
            <a:ext cx="6550925" cy="44751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400" dirty="0"/>
              <a:t>Lingua TEDESCA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 ZERTIFIKAT Livello A2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endParaRPr lang="it-IT" sz="24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400" dirty="0"/>
              <a:t>Lingua FRANCESE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 DELF Livello A2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 DELF Livello B1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sz="2400" dirty="0"/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400" dirty="0"/>
              <a:t>Lingua INGLESE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 KET (Livello A2)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 PET (Livello B1)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it-IT" sz="2400" dirty="0"/>
              <a:t>FCE (Livello B2) </a:t>
            </a:r>
          </a:p>
          <a:p>
            <a:pPr eaLnBrk="1" hangingPunct="1">
              <a:defRPr/>
            </a:pPr>
            <a:endParaRPr lang="it-IT" sz="2800" dirty="0"/>
          </a:p>
        </p:txBody>
      </p:sp>
      <p:pic>
        <p:nvPicPr>
          <p:cNvPr id="9" name="Immagine 8" descr="australian flag 2.jpg"/>
          <p:cNvPicPr>
            <a:picLocks noChangeAspect="1"/>
          </p:cNvPicPr>
          <p:nvPr/>
        </p:nvPicPr>
        <p:blipFill>
          <a:blip r:embed="rId2" cstate="print"/>
          <a:srcRect r="51266" b="50900"/>
          <a:stretch>
            <a:fillRect/>
          </a:stretch>
        </p:blipFill>
        <p:spPr>
          <a:xfrm>
            <a:off x="7236296" y="5157192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magine 13" descr="scansione0004.jpg"/>
          <p:cNvPicPr>
            <a:picLocks noChangeAspect="1"/>
          </p:cNvPicPr>
          <p:nvPr/>
        </p:nvPicPr>
        <p:blipFill>
          <a:blip r:embed="rId3" cstate="print"/>
          <a:srcRect l="10825"/>
          <a:stretch>
            <a:fillRect/>
          </a:stretch>
        </p:blipFill>
        <p:spPr>
          <a:xfrm>
            <a:off x="7164288" y="1916832"/>
            <a:ext cx="158417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 descr="scansione0005.jpg"/>
          <p:cNvPicPr>
            <a:picLocks noChangeAspect="1"/>
          </p:cNvPicPr>
          <p:nvPr/>
        </p:nvPicPr>
        <p:blipFill>
          <a:blip r:embed="rId4" cstate="print"/>
          <a:srcRect l="4167"/>
          <a:stretch>
            <a:fillRect/>
          </a:stretch>
        </p:blipFill>
        <p:spPr>
          <a:xfrm>
            <a:off x="7164288" y="3429000"/>
            <a:ext cx="165618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52" grpId="0"/>
      <p:bldP spid="27854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923190"/>
          </a:xfrm>
        </p:spPr>
        <p:txBody>
          <a:bodyPr/>
          <a:lstStyle/>
          <a:p>
            <a:r>
              <a:rPr lang="it-IT" dirty="0"/>
              <a:t>Sezioni e lingue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490" y="1190768"/>
            <a:ext cx="8529850" cy="4530725"/>
          </a:xfrm>
        </p:spPr>
        <p:txBody>
          <a:bodyPr/>
          <a:lstStyle/>
          <a:p>
            <a:pPr algn="just">
              <a:buNone/>
            </a:pPr>
            <a:r>
              <a:rPr lang="it-IT" u="sng" dirty="0"/>
              <a:t>Sezione A</a:t>
            </a:r>
            <a:r>
              <a:rPr lang="it-IT" dirty="0"/>
              <a:t>: </a:t>
            </a:r>
          </a:p>
          <a:p>
            <a:pPr algn="just"/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inglese</a:t>
            </a:r>
            <a:r>
              <a:rPr lang="it-IT" dirty="0"/>
              <a:t> come lingua straniera</a:t>
            </a:r>
          </a:p>
          <a:p>
            <a:pPr algn="just"/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francese</a:t>
            </a:r>
            <a:r>
              <a:rPr lang="it-IT" dirty="0"/>
              <a:t> come lingua straniera</a:t>
            </a:r>
          </a:p>
          <a:p>
            <a:pPr algn="just"/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francese</a:t>
            </a:r>
            <a:r>
              <a:rPr lang="it-IT" dirty="0"/>
              <a:t> come lingua materna per allievi madrelingua o bilingue 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scansione0005.jpg"/>
          <p:cNvPicPr>
            <a:picLocks noChangeAspect="1"/>
          </p:cNvPicPr>
          <p:nvPr/>
        </p:nvPicPr>
        <p:blipFill>
          <a:blip r:embed="rId2" cstate="print"/>
          <a:srcRect l="4167"/>
          <a:stretch>
            <a:fillRect/>
          </a:stretch>
        </p:blipFill>
        <p:spPr>
          <a:xfrm>
            <a:off x="3056310" y="5394279"/>
            <a:ext cx="165618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australian flag 2.jpg"/>
          <p:cNvPicPr>
            <a:picLocks noChangeAspect="1"/>
          </p:cNvPicPr>
          <p:nvPr/>
        </p:nvPicPr>
        <p:blipFill>
          <a:blip r:embed="rId3" cstate="print"/>
          <a:srcRect r="51266" b="50900"/>
          <a:stretch>
            <a:fillRect/>
          </a:stretch>
        </p:blipFill>
        <p:spPr>
          <a:xfrm>
            <a:off x="5284667" y="5389203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6854" y="1132764"/>
            <a:ext cx="8099946" cy="4998161"/>
          </a:xfrm>
        </p:spPr>
        <p:txBody>
          <a:bodyPr/>
          <a:lstStyle/>
          <a:p>
            <a:pPr algn="just">
              <a:buNone/>
            </a:pPr>
            <a:r>
              <a:rPr lang="it-IT" u="sng" dirty="0"/>
              <a:t>Sezione B</a:t>
            </a:r>
            <a:r>
              <a:rPr lang="it-IT" dirty="0"/>
              <a:t>: 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francese </a:t>
            </a:r>
            <a:r>
              <a:rPr lang="it-IT" dirty="0"/>
              <a:t>come lingua straniera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inglese</a:t>
            </a:r>
            <a:r>
              <a:rPr lang="it-IT" dirty="0"/>
              <a:t> come lingua straniera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inglese</a:t>
            </a:r>
            <a:r>
              <a:rPr lang="it-IT" dirty="0"/>
              <a:t> come lingua materna per allievi madrelingua o bilingue </a:t>
            </a:r>
          </a:p>
          <a:p>
            <a:endParaRPr lang="it-IT" dirty="0"/>
          </a:p>
        </p:txBody>
      </p:sp>
      <p:pic>
        <p:nvPicPr>
          <p:cNvPr id="4" name="Immagine 3" descr="australian flag 2.jpg"/>
          <p:cNvPicPr>
            <a:picLocks noChangeAspect="1"/>
          </p:cNvPicPr>
          <p:nvPr/>
        </p:nvPicPr>
        <p:blipFill>
          <a:blip r:embed="rId2" cstate="print"/>
          <a:srcRect r="51266" b="50900"/>
          <a:stretch>
            <a:fillRect/>
          </a:stretch>
        </p:blipFill>
        <p:spPr>
          <a:xfrm>
            <a:off x="3087377" y="5508694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scansione0005.jpg"/>
          <p:cNvPicPr>
            <a:picLocks noChangeAspect="1"/>
          </p:cNvPicPr>
          <p:nvPr/>
        </p:nvPicPr>
        <p:blipFill>
          <a:blip r:embed="rId3" cstate="print"/>
          <a:srcRect l="4167"/>
          <a:stretch>
            <a:fillRect/>
          </a:stretch>
        </p:blipFill>
        <p:spPr>
          <a:xfrm>
            <a:off x="5976931" y="5498815"/>
            <a:ext cx="165618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7672" y="941696"/>
            <a:ext cx="8209128" cy="5189229"/>
          </a:xfrm>
        </p:spPr>
        <p:txBody>
          <a:bodyPr/>
          <a:lstStyle/>
          <a:p>
            <a:pPr algn="just">
              <a:buNone/>
            </a:pPr>
            <a:r>
              <a:rPr lang="it-IT" u="sng" dirty="0"/>
              <a:t>Sezione C</a:t>
            </a:r>
            <a:r>
              <a:rPr lang="it-IT" dirty="0"/>
              <a:t>: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inglese</a:t>
            </a:r>
            <a:r>
              <a:rPr lang="it-IT" dirty="0"/>
              <a:t> come lingua straniera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tedesca</a:t>
            </a:r>
            <a:r>
              <a:rPr lang="it-IT" dirty="0"/>
              <a:t> come lingua straniera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tedesca</a:t>
            </a:r>
            <a:r>
              <a:rPr lang="it-IT" dirty="0"/>
              <a:t> come lingua materna per allievi madrelingua o bilingue </a:t>
            </a:r>
          </a:p>
          <a:p>
            <a:endParaRPr lang="it-IT" dirty="0"/>
          </a:p>
        </p:txBody>
      </p:sp>
      <p:pic>
        <p:nvPicPr>
          <p:cNvPr id="5" name="Immagine 4" descr="scansione0004.jpg"/>
          <p:cNvPicPr>
            <a:picLocks noChangeAspect="1"/>
          </p:cNvPicPr>
          <p:nvPr/>
        </p:nvPicPr>
        <p:blipFill>
          <a:blip r:embed="rId2" cstate="print"/>
          <a:srcRect l="10825"/>
          <a:stretch>
            <a:fillRect/>
          </a:stretch>
        </p:blipFill>
        <p:spPr>
          <a:xfrm>
            <a:off x="4434736" y="5506192"/>
            <a:ext cx="158417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ustralian flag 2.jpg"/>
          <p:cNvPicPr>
            <a:picLocks noChangeAspect="1"/>
          </p:cNvPicPr>
          <p:nvPr/>
        </p:nvPicPr>
        <p:blipFill>
          <a:blip r:embed="rId3" cstate="print"/>
          <a:srcRect r="51266" b="50900"/>
          <a:stretch>
            <a:fillRect/>
          </a:stretch>
        </p:blipFill>
        <p:spPr>
          <a:xfrm>
            <a:off x="6758623" y="5457442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614" y="277814"/>
            <a:ext cx="8168185" cy="37728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966" y="941696"/>
            <a:ext cx="8181833" cy="5189229"/>
          </a:xfrm>
        </p:spPr>
        <p:txBody>
          <a:bodyPr/>
          <a:lstStyle/>
          <a:p>
            <a:pPr algn="just">
              <a:buNone/>
            </a:pPr>
            <a:r>
              <a:rPr lang="it-IT" u="sng" dirty="0"/>
              <a:t>Sezione D</a:t>
            </a:r>
            <a:r>
              <a:rPr lang="it-IT" dirty="0"/>
              <a:t>: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tedesca</a:t>
            </a:r>
            <a:r>
              <a:rPr lang="it-IT" dirty="0"/>
              <a:t> come lingua straniera</a:t>
            </a:r>
          </a:p>
          <a:p>
            <a:r>
              <a:rPr lang="it-IT" dirty="0"/>
              <a:t>percorso di lingua i</a:t>
            </a:r>
            <a:r>
              <a:rPr lang="it-IT" dirty="0">
                <a:solidFill>
                  <a:srgbClr val="FFFF00"/>
                </a:solidFill>
              </a:rPr>
              <a:t>nglese</a:t>
            </a:r>
            <a:r>
              <a:rPr lang="it-IT" dirty="0"/>
              <a:t> come lingua straniera</a:t>
            </a:r>
          </a:p>
          <a:p>
            <a:r>
              <a:rPr lang="it-IT" dirty="0"/>
              <a:t>percorso di lingua </a:t>
            </a:r>
            <a:r>
              <a:rPr lang="it-IT" dirty="0">
                <a:solidFill>
                  <a:srgbClr val="FFFF00"/>
                </a:solidFill>
              </a:rPr>
              <a:t>inglese</a:t>
            </a:r>
            <a:r>
              <a:rPr lang="it-IT" dirty="0"/>
              <a:t> come lingua materna per allievi madrelingua o bilingue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scansione0004.jpg"/>
          <p:cNvPicPr>
            <a:picLocks noChangeAspect="1"/>
          </p:cNvPicPr>
          <p:nvPr/>
        </p:nvPicPr>
        <p:blipFill>
          <a:blip r:embed="rId2" cstate="print"/>
          <a:srcRect l="10825"/>
          <a:stretch>
            <a:fillRect/>
          </a:stretch>
        </p:blipFill>
        <p:spPr>
          <a:xfrm>
            <a:off x="7300766" y="5362338"/>
            <a:ext cx="158417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australian flag 2.jpg"/>
          <p:cNvPicPr>
            <a:picLocks noChangeAspect="1"/>
          </p:cNvPicPr>
          <p:nvPr/>
        </p:nvPicPr>
        <p:blipFill>
          <a:blip r:embed="rId3" cstate="print"/>
          <a:srcRect r="51266" b="50900"/>
          <a:stretch>
            <a:fillRect/>
          </a:stretch>
        </p:blipFill>
        <p:spPr>
          <a:xfrm>
            <a:off x="5366552" y="5331273"/>
            <a:ext cx="1584176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 descr="9k="/>
          <p:cNvSpPr>
            <a:spLocks noChangeAspect="1" noChangeArrowheads="1"/>
          </p:cNvSpPr>
          <p:nvPr/>
        </p:nvSpPr>
        <p:spPr bwMode="auto">
          <a:xfrm>
            <a:off x="63500" y="-26988"/>
            <a:ext cx="125730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268300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88950"/>
            <a:ext cx="8229600" cy="4845050"/>
          </a:xfrm>
        </p:spPr>
        <p:txBody>
          <a:bodyPr/>
          <a:lstStyle/>
          <a:p>
            <a:pPr eaLnBrk="1" hangingPunct="1">
              <a:defRPr/>
            </a:pPr>
            <a:r>
              <a:rPr lang="it-IT" sz="6000" dirty="0"/>
              <a:t>Come funziona l’orario della nostra scuola?</a:t>
            </a:r>
          </a:p>
        </p:txBody>
      </p:sp>
      <p:pic>
        <p:nvPicPr>
          <p:cNvPr id="4100" name="Picture 9" descr="C:\Users\doc1\AppData\Local\Microsoft\Windows\Temporary Internet Files\Content.IE5\LTT25MCF\MC90043158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2545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Didattica inclusiva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algn="ctr"/>
            <a:r>
              <a:rPr lang="it-IT" dirty="0"/>
              <a:t>Attenzione per BES e DSA</a:t>
            </a:r>
          </a:p>
          <a:p>
            <a:pPr algn="ctr"/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809298"/>
            <a:ext cx="8495731" cy="5321628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it-IT" sz="4000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it-IT" sz="4000" dirty="0"/>
              <a:t>Nella nostra scuola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it-IT" sz="4000" dirty="0"/>
              <a:t>la tradizionale ora di religione è focalizzata sulla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it-IT" sz="4000" dirty="0">
                <a:solidFill>
                  <a:srgbClr val="FFC000"/>
                </a:solidFill>
              </a:rPr>
              <a:t>STORIA DELLE RELIGIONI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it-IT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10000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92D050"/>
                </a:solidFill>
              </a:rPr>
              <a:t>Alternativa all’ora di religione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Nel nostro Istituto, gli studenti che non si avvalgono dell’insegnamento della religione seguono un percorso di alternativa focalizzato sull’</a:t>
            </a:r>
            <a:r>
              <a:rPr lang="it-IT" dirty="0">
                <a:solidFill>
                  <a:srgbClr val="FFFF00"/>
                </a:solidFill>
              </a:rPr>
              <a:t>educazione alla cittadinanza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</a:rPr>
              <a:t>Inoltre</a:t>
            </a:r>
            <a:r>
              <a:rPr lang="it-IT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30725"/>
          </a:xfrm>
        </p:spPr>
        <p:txBody>
          <a:bodyPr/>
          <a:lstStyle/>
          <a:p>
            <a:pPr>
              <a:defRPr/>
            </a:pPr>
            <a:r>
              <a:rPr lang="it-IT" dirty="0"/>
              <a:t>Tutte le nostra aule sono dotate di LIM (lavagna interattiva multimediale) o di schermo interattivo</a:t>
            </a:r>
          </a:p>
          <a:p>
            <a:pPr>
              <a:defRPr/>
            </a:pPr>
            <a:r>
              <a:rPr lang="it-IT" dirty="0"/>
              <a:t>Aula di informatica</a:t>
            </a:r>
          </a:p>
          <a:p>
            <a:pPr>
              <a:defRPr/>
            </a:pPr>
            <a:r>
              <a:rPr lang="it-IT" dirty="0"/>
              <a:t>Registro elettronico</a:t>
            </a:r>
          </a:p>
          <a:p>
            <a:pPr>
              <a:defRPr/>
            </a:pPr>
            <a:endParaRPr lang="it-IT" dirty="0"/>
          </a:p>
          <a:p>
            <a:pPr>
              <a:buFont typeface="Wingdings" pitchFamily="2" charset="2"/>
              <a:buNone/>
              <a:defRPr/>
            </a:pPr>
            <a:endParaRPr lang="it-IT" dirty="0"/>
          </a:p>
        </p:txBody>
      </p:sp>
      <p:pic>
        <p:nvPicPr>
          <p:cNvPr id="19460" name="Immagine 3" descr="li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049" y="3083256"/>
            <a:ext cx="3079750" cy="26638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rgbClr val="C00000"/>
                </a:solidFill>
              </a:rPr>
              <a:t>Spazi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773" y="1214652"/>
            <a:ext cx="8802805" cy="5404512"/>
          </a:xfrm>
        </p:spPr>
        <p:txBody>
          <a:bodyPr/>
          <a:lstStyle/>
          <a:p>
            <a:pPr>
              <a:defRPr/>
            </a:pPr>
            <a:r>
              <a:rPr lang="it-IT" dirty="0"/>
              <a:t>16 aule di lezione + 2 aulette</a:t>
            </a:r>
          </a:p>
          <a:p>
            <a:pPr>
              <a:defRPr/>
            </a:pPr>
            <a:r>
              <a:rPr lang="it-IT" dirty="0"/>
              <a:t>Servizi igienici maschili, femminili e per disabili</a:t>
            </a:r>
          </a:p>
          <a:p>
            <a:pPr>
              <a:defRPr/>
            </a:pPr>
            <a:r>
              <a:rPr lang="it-IT" dirty="0"/>
              <a:t>Locali per la mensa</a:t>
            </a:r>
          </a:p>
          <a:p>
            <a:pPr>
              <a:defRPr/>
            </a:pPr>
            <a:r>
              <a:rPr lang="it-IT" dirty="0"/>
              <a:t>Aula musica, biblioteca, aula di informatica, laboratorio di scienze</a:t>
            </a:r>
          </a:p>
          <a:p>
            <a:pPr>
              <a:defRPr/>
            </a:pPr>
            <a:r>
              <a:rPr lang="it-IT" dirty="0"/>
              <a:t>Palestra e spogliatoi</a:t>
            </a:r>
          </a:p>
          <a:p>
            <a:pPr>
              <a:defRPr/>
            </a:pPr>
            <a:r>
              <a:rPr lang="it-IT" dirty="0"/>
              <a:t>Giardino per la ricreazione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3121025"/>
          </a:xfrm>
        </p:spPr>
        <p:txBody>
          <a:bodyPr/>
          <a:lstStyle/>
          <a:p>
            <a:pPr>
              <a:defRPr/>
            </a:pPr>
            <a:r>
              <a:rPr lang="it-IT" sz="6600" dirty="0">
                <a:solidFill>
                  <a:srgbClr val="92D050"/>
                </a:solidFill>
              </a:rPr>
              <a:t>PROGETTI </a:t>
            </a:r>
            <a:br>
              <a:rPr lang="it-IT" sz="6600" dirty="0">
                <a:solidFill>
                  <a:srgbClr val="92D050"/>
                </a:solidFill>
              </a:rPr>
            </a:br>
            <a:r>
              <a:rPr lang="it-IT" sz="6600" dirty="0">
                <a:solidFill>
                  <a:srgbClr val="92D050"/>
                </a:solidFill>
              </a:rPr>
              <a:t>E ATTIVITÀ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cap="all" dirty="0"/>
              <a:t>biblioteca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72100"/>
          </a:xfrm>
        </p:spPr>
        <p:txBody>
          <a:bodyPr/>
          <a:lstStyle/>
          <a:p>
            <a:pPr>
              <a:defRPr/>
            </a:pPr>
            <a:r>
              <a:rPr lang="it-IT" dirty="0"/>
              <a:t>Nel nostro istituto è presente una biblioteca aperta al prestito</a:t>
            </a:r>
          </a:p>
          <a:p>
            <a:pPr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Un gruppo di genitori volontari coadiuva nella gestione di tale spazio</a:t>
            </a:r>
            <a:endParaRPr lang="it-IT" dirty="0"/>
          </a:p>
          <a:p>
            <a:pPr>
              <a:defRPr/>
            </a:pPr>
            <a:r>
              <a:rPr lang="it-IT" dirty="0"/>
              <a:t>La biblioteca è fornita non solo di testi e dvd in italiano, ma anche in lingua straniera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22532" name="Immagine 4" descr="imgBiblioteca_d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0" y="5118100"/>
            <a:ext cx="5080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3700" y="277813"/>
            <a:ext cx="8229600" cy="1855787"/>
          </a:xfrm>
        </p:spPr>
        <p:txBody>
          <a:bodyPr/>
          <a:lstStyle/>
          <a:p>
            <a:pPr>
              <a:defRPr/>
            </a:pPr>
            <a:r>
              <a:rPr lang="it-IT" sz="3200" cap="all" dirty="0"/>
              <a:t>Nell’ambito di questo progetto vengono organizzati: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17800"/>
            <a:ext cx="8229600" cy="3413125"/>
          </a:xfrm>
        </p:spPr>
        <p:txBody>
          <a:bodyPr/>
          <a:lstStyle/>
          <a:p>
            <a:pPr>
              <a:defRPr/>
            </a:pPr>
            <a:r>
              <a:rPr lang="it-IT" sz="4000" dirty="0"/>
              <a:t>Incontri con gli autori</a:t>
            </a:r>
          </a:p>
          <a:p>
            <a:pPr>
              <a:defRPr/>
            </a:pPr>
            <a:r>
              <a:rPr lang="it-IT" sz="4000" dirty="0"/>
              <a:t>Letture ad alta voce</a:t>
            </a:r>
          </a:p>
          <a:p>
            <a:pPr>
              <a:defRPr/>
            </a:pPr>
            <a:r>
              <a:rPr lang="it-IT" sz="4000" dirty="0"/>
              <a:t>Letture drammatizzate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DF81CCF-4B38-764F-AC4F-73E36EAEB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3658" y="3632200"/>
            <a:ext cx="3150531" cy="3225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DFEFAF-0380-C24D-B1DC-FE76DA7E207B}"/>
              </a:ext>
            </a:extLst>
          </p:cNvPr>
          <p:cNvSpPr txBox="1"/>
          <p:nvPr/>
        </p:nvSpPr>
        <p:spPr>
          <a:xfrm>
            <a:off x="6908800" y="6980254"/>
            <a:ext cx="248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diggita.com/story.php?title=Comprare_libri_con_lo_sconto_su_IBS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4" tooltip="https://creativecommons.org/licenses/by/3.0/"/>
              </a:rPr>
              <a:t>CC BY</a:t>
            </a:r>
            <a:endParaRPr lang="it-IT" sz="900"/>
          </a:p>
        </p:txBody>
      </p:sp>
    </p:spTree>
  </p:cSld>
  <p:clrMapOvr>
    <a:masterClrMapping/>
  </p:clrMapOvr>
  <p:transition advClick="0" advTm="10000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sz="quarter"/>
          </p:nvPr>
        </p:nvSpPr>
        <p:spPr>
          <a:xfrm>
            <a:off x="685800" y="1692275"/>
            <a:ext cx="7772400" cy="3108325"/>
          </a:xfrm>
        </p:spPr>
        <p:txBody>
          <a:bodyPr/>
          <a:lstStyle/>
          <a:p>
            <a:pPr>
              <a:defRPr/>
            </a:pPr>
            <a:r>
              <a:rPr lang="it-IT" dirty="0"/>
              <a:t>Educazione alla legalità e alla cittadinanza</a:t>
            </a:r>
            <a:br>
              <a:rPr lang="it-IT" dirty="0"/>
            </a:br>
            <a:endParaRPr lang="it-IT" dirty="0"/>
          </a:p>
        </p:txBody>
      </p:sp>
      <p:pic>
        <p:nvPicPr>
          <p:cNvPr id="3" name="Elemento grafico 2" descr="Bilancia della giustizia">
            <a:extLst>
              <a:ext uri="{FF2B5EF4-FFF2-40B4-BE49-F238E27FC236}">
                <a16:creationId xmlns:a16="http://schemas.microsoft.com/office/drawing/2014/main" id="{C969EA26-9281-DA4E-90C9-A68BF643D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425132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4024" y="277814"/>
            <a:ext cx="8222776" cy="691178"/>
          </a:xfrm>
        </p:spPr>
        <p:txBody>
          <a:bodyPr/>
          <a:lstStyle/>
          <a:p>
            <a:r>
              <a:rPr lang="it-IT" dirty="0"/>
              <a:t>Cittadinanza consapevole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Attività di riflessione in classe</a:t>
            </a:r>
            <a:endParaRPr lang="it-IT" dirty="0"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Visita a istituzioni cittadine e regionali</a:t>
            </a:r>
            <a:endParaRPr lang="it-IT" dirty="0"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Percorsi attivati in collaborazione con la polizia municipale</a:t>
            </a:r>
            <a:endParaRPr lang="it-IT" dirty="0"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Attenzione alle problematiche ambientali con le proposte offerte dal territorio</a:t>
            </a:r>
            <a:endParaRPr lang="it-IT" dirty="0"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Raccolta differenziata dei rifiuti</a:t>
            </a: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pc="-1" dirty="0">
                <a:uFill>
                  <a:solidFill>
                    <a:srgbClr val="FFFFFF"/>
                  </a:solidFill>
                </a:uFill>
              </a:rPr>
              <a:t>Progetti di solidarietà  </a:t>
            </a:r>
            <a:endParaRPr lang="it-IT" dirty="0">
              <a:latin typeface="Arial"/>
            </a:endParaRPr>
          </a:p>
          <a:p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698500"/>
            <a:ext cx="8229600" cy="5432425"/>
          </a:xfr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it-IT" b="1" dirty="0">
                <a:solidFill>
                  <a:srgbClr val="C00000"/>
                </a:solidFill>
                <a:effectLst/>
              </a:rPr>
              <a:t>ORARIO SETTIMANALE </a:t>
            </a:r>
            <a:endParaRPr lang="it-IT" dirty="0">
              <a:solidFill>
                <a:srgbClr val="C00000"/>
              </a:solidFill>
              <a:effectLst/>
            </a:endParaRPr>
          </a:p>
          <a:p>
            <a:pPr marL="36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None/>
              <a:defRPr/>
            </a:pPr>
            <a:endParaRPr lang="it-IT" sz="2800" b="1" kern="1200" spc="-1" dirty="0">
              <a:solidFill>
                <a:srgbClr val="CCECFF"/>
              </a:solidFill>
              <a:effectLst/>
              <a:uFill>
                <a:solidFill>
                  <a:srgbClr val="FFFFFF"/>
                </a:solidFill>
              </a:uFill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z="28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Orario complessivo settimanale di 34 unità orarie</a:t>
            </a: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endParaRPr lang="it-IT" sz="2800" b="1" kern="1200" dirty="0">
              <a:solidFill>
                <a:prstClr val="black"/>
              </a:solidFill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z="28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Unità orarie di 50 minuti</a:t>
            </a: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endParaRPr lang="it-IT" sz="2800" b="1" kern="1200" dirty="0">
              <a:solidFill>
                <a:prstClr val="black"/>
              </a:solidFill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sz="28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L’orario può essere ampliato con attività extracurricolari</a:t>
            </a:r>
            <a:endParaRPr lang="it-IT" sz="2800" b="1" kern="1200" dirty="0">
              <a:solidFill>
                <a:prstClr val="black"/>
              </a:solidFill>
              <a:effectLst/>
              <a:latin typeface="Arial"/>
            </a:endParaRPr>
          </a:p>
        </p:txBody>
      </p:sp>
      <p:pic>
        <p:nvPicPr>
          <p:cNvPr id="6" name="Elemento grafico 5" descr="Persona che mangia">
            <a:extLst>
              <a:ext uri="{FF2B5EF4-FFF2-40B4-BE49-F238E27FC236}">
                <a16:creationId xmlns:a16="http://schemas.microsoft.com/office/drawing/2014/main" id="{1B3F98E5-1F34-3A47-8136-9EA50922B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7300" y="8255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Progetto Musica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Coro e orchestra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None/>
            </a:pPr>
            <a:r>
              <a:rPr lang="it-IT" dirty="0"/>
              <a:t>- Concerti di Istituto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5" name="Elemento grafico 4" descr="Note musicali">
            <a:extLst>
              <a:ext uri="{FF2B5EF4-FFF2-40B4-BE49-F238E27FC236}">
                <a16:creationId xmlns:a16="http://schemas.microsoft.com/office/drawing/2014/main" id="{E295817E-54AC-9E4A-AD90-C0165C768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2400" y="1064193"/>
            <a:ext cx="914400" cy="914400"/>
          </a:xfrm>
          <a:prstGeom prst="rect">
            <a:avLst/>
          </a:prstGeom>
        </p:spPr>
      </p:pic>
      <p:pic>
        <p:nvPicPr>
          <p:cNvPr id="7" name="Elemento grafico 6" descr="Note musicali">
            <a:extLst>
              <a:ext uri="{FF2B5EF4-FFF2-40B4-BE49-F238E27FC236}">
                <a16:creationId xmlns:a16="http://schemas.microsoft.com/office/drawing/2014/main" id="{8A7FD406-FD16-0043-A4FC-0D4E4091B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7400" y="1789563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Potenziamento di Musica</a:t>
            </a:r>
          </a:p>
        </p:txBody>
      </p:sp>
      <p:pic>
        <p:nvPicPr>
          <p:cNvPr id="3074" name="Picture 2" descr="C:\Users\doc 2\Downloads\20170519_102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397" y="3998794"/>
            <a:ext cx="4464332" cy="2511187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86853" y="1392071"/>
            <a:ext cx="70422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/>
              <a:t>- Potenziamento di Educazione musicale un’ora alla settimana nelle prime e nelle seconde</a:t>
            </a:r>
          </a:p>
          <a:p>
            <a:pPr>
              <a:buNone/>
            </a:pPr>
            <a:r>
              <a:rPr lang="it-IT" sz="3200" dirty="0"/>
              <a:t>- Percorsi di approfondimento sul teatro musicale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89301-D251-6400-ACDC-239010865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nostri successi musicali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CB97D9-2933-F960-FBCC-3537F1095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76" y="1478074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>
                <a:hlinkClick r:id="rId2"/>
              </a:rPr>
              <a:t>https:/</a:t>
            </a:r>
            <a:r>
              <a:rPr lang="it-IT" sz="1400" dirty="0">
                <a:hlinkClick r:id="rId2"/>
              </a:rPr>
              <a:t>/</a:t>
            </a:r>
            <a:r>
              <a:rPr lang="it-IT" sz="1400" dirty="0">
                <a:hlinkClick r:id="rId2"/>
              </a:rPr>
              <a:t>youtu.be/</a:t>
            </a:r>
            <a:r>
              <a:rPr lang="it-IT" sz="1400" dirty="0" err="1">
                <a:hlinkClick r:id="rId2"/>
              </a:rPr>
              <a:t>IQVKHdy</a:t>
            </a:r>
            <a:r>
              <a:rPr lang="it-IT" sz="1400" dirty="0" err="1">
                <a:hlinkClick r:id="rId2"/>
              </a:rPr>
              <a:t>_</a:t>
            </a:r>
            <a:r>
              <a:rPr lang="it-IT" sz="1400" dirty="0" err="1">
                <a:hlinkClick r:id="rId2"/>
              </a:rPr>
              <a:t>pYc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D5FE02-6575-4768-3A63-28943A907D61}"/>
              </a:ext>
            </a:extLst>
          </p:cNvPr>
          <p:cNvSpPr txBox="1"/>
          <p:nvPr/>
        </p:nvSpPr>
        <p:spPr>
          <a:xfrm>
            <a:off x="374282" y="3059668"/>
            <a:ext cx="366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https://youtu.be/0Qmkbg--y0M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287CD3-B461-484E-6110-256F1CEC6C91}"/>
              </a:ext>
            </a:extLst>
          </p:cNvPr>
          <p:cNvSpPr txBox="1"/>
          <p:nvPr/>
        </p:nvSpPr>
        <p:spPr>
          <a:xfrm>
            <a:off x="374282" y="2085941"/>
            <a:ext cx="513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https://youtu.be/UxfJSti4KB4?si=zOdIw-KhZqZ2Eddl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D36FD90-3BCF-728C-7840-29B4244CCD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28" y="1319823"/>
            <a:ext cx="2577131" cy="36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55581"/>
      </p:ext>
    </p:extLst>
  </p:cSld>
  <p:clrMapOvr>
    <a:masterClrMapping/>
  </p:clrMapOvr>
  <p:transition advClick="0" advTm="10000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8489" y="277812"/>
            <a:ext cx="8318311" cy="1954507"/>
          </a:xfrm>
        </p:spPr>
        <p:txBody>
          <a:bodyPr/>
          <a:lstStyle/>
          <a:p>
            <a:r>
              <a:rPr lang="it-IT" dirty="0"/>
              <a:t>Soggiorni studio all’estero per le classi terze durante l’anno scolastico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489" y="2807450"/>
            <a:ext cx="8154537" cy="1818232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Francia    Germania</a:t>
            </a:r>
          </a:p>
        </p:txBody>
      </p:sp>
      <p:pic>
        <p:nvPicPr>
          <p:cNvPr id="4" name="Picture 2" descr="C:\Users\doc1\AppData\Local\Microsoft\Windows\Temporary Internet Files\Content.IE5\ZNCU0JPH\MC900440392[1].png">
            <a:extLst>
              <a:ext uri="{FF2B5EF4-FFF2-40B4-BE49-F238E27FC236}">
                <a16:creationId xmlns:a16="http://schemas.microsoft.com/office/drawing/2014/main" id="{BFE9C959-1A08-3918-51A5-63E07151B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007" y="3254082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0437068"/>
      </p:ext>
    </p:extLst>
  </p:cSld>
  <p:clrMapOvr>
    <a:masterClrMapping/>
  </p:clrMapOvr>
  <p:transition advClick="0" advTm="10000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Promozione della salute, </a:t>
            </a:r>
            <a:br>
              <a:rPr lang="it-IT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</a:br>
            <a:r>
              <a:rPr lang="it-IT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del benessere e inclusione</a:t>
            </a:r>
            <a:endParaRPr lang="it-IT" sz="1800" kern="1200" dirty="0">
              <a:solidFill>
                <a:prstClr val="black"/>
              </a:solidFill>
              <a:effectLst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Attività specifiche su proposte del territorio</a:t>
            </a:r>
            <a:endParaRPr lang="it-IT" sz="1800" kern="1200" dirty="0"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Attività di prevenzione sui rischi da comportamenti legati a dipendenze di varia natura</a:t>
            </a:r>
            <a:endParaRPr lang="it-IT" sz="1800" kern="1200" dirty="0"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Incontri con esperti sui DCA </a:t>
            </a:r>
            <a:endParaRPr lang="it-IT" sz="1800" kern="1200" dirty="0"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Sportello di ascolto psicologico</a:t>
            </a:r>
            <a:endParaRPr lang="it-IT" sz="1800" kern="1200" dirty="0"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Attenzione particolare ai DSA e BES</a:t>
            </a:r>
            <a:endParaRPr lang="it-IT" sz="1800" kern="1200" dirty="0"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effectLst/>
                <a:uFill>
                  <a:solidFill>
                    <a:srgbClr val="FFFFFF"/>
                  </a:solidFill>
                </a:uFill>
              </a:rPr>
              <a:t>Formazione specifica per operatori, insegnanti</a:t>
            </a:r>
            <a:endParaRPr lang="it-IT" sz="1800" kern="1200" dirty="0">
              <a:effectLst/>
              <a:latin typeface="Arial"/>
            </a:endParaRPr>
          </a:p>
          <a:p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/>
              <a:t>Giochi Matematici</a:t>
            </a:r>
            <a:br>
              <a:rPr lang="it-IT" dirty="0"/>
            </a:br>
            <a:r>
              <a:rPr lang="it-IT" sz="2000" dirty="0"/>
              <a:t>TUTTE LE CLASSI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Organizzati dall’Università Bocconi – Centro </a:t>
            </a: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Pristem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Mathématiques</a:t>
            </a:r>
            <a:r>
              <a:rPr lang="it-IT" kern="1200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sans</a:t>
            </a:r>
            <a:r>
              <a:rPr lang="it-IT" kern="1200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frontières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 marL="343080" indent="-34272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Pi</a:t>
            </a:r>
            <a:r>
              <a:rPr lang="it-IT" kern="1200" spc="-1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 greco </a:t>
            </a:r>
            <a:r>
              <a:rPr lang="it-IT" kern="1200" spc="-1" dirty="0" err="1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</a:rPr>
              <a:t>day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>
              <a:defRPr/>
            </a:pPr>
            <a:endParaRPr lang="it-IT" dirty="0"/>
          </a:p>
        </p:txBody>
      </p:sp>
      <p:pic>
        <p:nvPicPr>
          <p:cNvPr id="29700" name="Picture 8" descr="C:\Users\doc1\AppData\Local\Microsoft\Windows\Temporary Internet Files\Content.IE5\DCF69JXE\MP9003876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3930650"/>
            <a:ext cx="3657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3930650"/>
            <a:ext cx="2906713" cy="27908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b="1" i="1" dirty="0"/>
              <a:t>GIOCHI SPORTIVI STUDENTESCHI</a:t>
            </a:r>
            <a:endParaRPr lang="it-IT" sz="2400" b="1" i="1" dirty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endParaRPr lang="it-IT" sz="4000" dirty="0"/>
          </a:p>
          <a:p>
            <a:pPr eaLnBrk="1" hangingPunct="1">
              <a:defRPr/>
            </a:pPr>
            <a:r>
              <a:rPr lang="it-IT" sz="4000" dirty="0"/>
              <a:t>Nuoto</a:t>
            </a:r>
          </a:p>
          <a:p>
            <a:pPr eaLnBrk="1" hangingPunct="1">
              <a:defRPr/>
            </a:pPr>
            <a:r>
              <a:rPr lang="it-IT" sz="4000"/>
              <a:t>Pallacanestro</a:t>
            </a:r>
            <a:endParaRPr lang="it-IT" sz="4000" dirty="0"/>
          </a:p>
          <a:p>
            <a:pPr eaLnBrk="1" hangingPunct="1">
              <a:defRPr/>
            </a:pPr>
            <a:r>
              <a:rPr lang="it-IT" sz="4000" dirty="0"/>
              <a:t>Tennis </a:t>
            </a:r>
          </a:p>
          <a:p>
            <a:pPr eaLnBrk="1" hangingPunct="1">
              <a:defRPr/>
            </a:pPr>
            <a:r>
              <a:rPr lang="it-IT" sz="4000" dirty="0"/>
              <a:t>Atletica e corsa campestre</a:t>
            </a:r>
          </a:p>
          <a:p>
            <a:pPr eaLnBrk="1" hangingPunct="1">
              <a:defRPr/>
            </a:pPr>
            <a:r>
              <a:rPr lang="it-IT" sz="4000" dirty="0"/>
              <a:t>Pallavolo</a:t>
            </a:r>
          </a:p>
          <a:p>
            <a:pPr eaLnBrk="1" hangingPunct="1">
              <a:buNone/>
              <a:defRPr/>
            </a:pPr>
            <a:r>
              <a:rPr lang="it-IT" sz="4000" dirty="0"/>
              <a:t> </a:t>
            </a:r>
          </a:p>
        </p:txBody>
      </p:sp>
      <p:pic>
        <p:nvPicPr>
          <p:cNvPr id="30724" name="Picture 3" descr="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543" y="1690427"/>
            <a:ext cx="38941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magin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7" name="Text Box 3"/>
          <p:cNvSpPr txBox="1">
            <a:spLocks noChangeArrowheads="1"/>
          </p:cNvSpPr>
          <p:nvPr/>
        </p:nvSpPr>
        <p:spPr bwMode="auto">
          <a:xfrm>
            <a:off x="971550" y="234950"/>
            <a:ext cx="7200900" cy="457200"/>
          </a:xfrm>
          <a:prstGeom prst="rect">
            <a:avLst/>
          </a:prstGeom>
          <a:solidFill>
            <a:schemeClr val="accent1">
              <a:alpha val="1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idx="1"/>
          </p:nvPr>
        </p:nvSpPr>
        <p:spPr>
          <a:xfrm>
            <a:off x="596900" y="1911350"/>
            <a:ext cx="8382000" cy="494665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it-IT" sz="4400" dirty="0"/>
              <a:t>Orientamento</a:t>
            </a:r>
          </a:p>
          <a:p>
            <a:pPr algn="ctr" eaLnBrk="1" hangingPunct="1">
              <a:buNone/>
              <a:defRPr/>
            </a:pPr>
            <a:r>
              <a:rPr lang="it-IT" sz="1800" dirty="0"/>
              <a:t>CLASSI TERZE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3600" dirty="0"/>
              <a:t>Collaborazione continuativa con OOP (“Obiettivo orientamento Piemonte”) 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it-IT" sz="3600" dirty="0"/>
              <a:t>Seminari formativi, incontri individuali, “Salone dell’orientamento”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Diario scolastico di istituto</a:t>
            </a:r>
          </a:p>
        </p:txBody>
      </p:sp>
      <p:pic>
        <p:nvPicPr>
          <p:cNvPr id="32771" name="Immagin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4403" y="3794835"/>
            <a:ext cx="1770109" cy="24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oc 2\Downloads\20171117_093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199" y="1473958"/>
            <a:ext cx="3123821" cy="1757149"/>
          </a:xfrm>
          <a:prstGeom prst="rect">
            <a:avLst/>
          </a:prstGeom>
          <a:noFill/>
        </p:spPr>
      </p:pic>
      <p:pic>
        <p:nvPicPr>
          <p:cNvPr id="1027" name="Picture 3" descr="C:\Users\doc 2\Downloads\20171116_110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307" y="3781190"/>
            <a:ext cx="1392071" cy="2474793"/>
          </a:xfrm>
          <a:prstGeom prst="rect">
            <a:avLst/>
          </a:prstGeom>
          <a:noFill/>
        </p:spPr>
      </p:pic>
      <p:pic>
        <p:nvPicPr>
          <p:cNvPr id="1028" name="Picture 4" descr="C:\Users\doc 2\Downloads\20171116_110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5242" y="3493828"/>
            <a:ext cx="1543050" cy="27431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510087"/>
          </a:xfrm>
        </p:spPr>
        <p:txBody>
          <a:bodyPr/>
          <a:lstStyle/>
          <a:p>
            <a:pPr>
              <a:defRPr/>
            </a:pPr>
            <a:r>
              <a:rPr lang="it-IT" sz="5400" dirty="0"/>
              <a:t>Quando si tengono </a:t>
            </a:r>
            <a:br>
              <a:rPr lang="it-IT" sz="5400" dirty="0"/>
            </a:br>
            <a:r>
              <a:rPr lang="it-IT" sz="5400" dirty="0"/>
              <a:t>e quali sono le attività extracurricolari proposte</a:t>
            </a:r>
            <a:r>
              <a:rPr lang="it-IT" sz="6600" dirty="0"/>
              <a:t>?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548572"/>
              </p:ext>
            </p:extLst>
          </p:nvPr>
        </p:nvGraphicFramePr>
        <p:xfrm>
          <a:off x="698500" y="596900"/>
          <a:ext cx="7835900" cy="5727692"/>
        </p:xfrm>
        <a:graphic>
          <a:graphicData uri="http://schemas.openxmlformats.org/drawingml/2006/table">
            <a:tbl>
              <a:tblPr/>
              <a:tblGrid>
                <a:gridCol w="391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9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DISCIPLINE</a:t>
                      </a:r>
                      <a:endParaRPr lang="it-IT" sz="18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Unità orarie di insegnamento</a:t>
                      </a:r>
                      <a:endParaRPr lang="it-IT" sz="160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77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Classe</a:t>
                      </a:r>
                      <a:r>
                        <a:rPr lang="it-IT" sz="18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 I</a:t>
                      </a:r>
                      <a:endParaRPr lang="it-IT" sz="18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Classe </a:t>
                      </a:r>
                      <a:r>
                        <a:rPr lang="it-IT" sz="18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II</a:t>
                      </a:r>
                      <a:endParaRPr lang="it-IT" sz="18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6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Classe </a:t>
                      </a:r>
                      <a:r>
                        <a:rPr lang="it-IT" sz="18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III</a:t>
                      </a:r>
                      <a:endParaRPr lang="it-IT" sz="18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Italiano  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 6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 6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Times New Roman"/>
                          <a:cs typeface="Arial"/>
                        </a:rPr>
                        <a:t>6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Lingua inglese  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Lingua francese o tedesca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Storia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Geografia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Matematica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4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 5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Scienze 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Musica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Times New Roman"/>
                          <a:cs typeface="Arial"/>
                        </a:rPr>
                        <a:t>3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8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Arte e immagine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Educazione fisica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Tecnologia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2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Storia delle religioni</a:t>
                      </a:r>
                      <a:endParaRPr lang="it-IT" sz="18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1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1</a:t>
                      </a:r>
                      <a:endParaRPr lang="it-IT" sz="2000" baseline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chemeClr val="tx2"/>
                          </a:solidFill>
                          <a:latin typeface="Verdana"/>
                          <a:ea typeface="Adobe Kaiti Std R"/>
                          <a:cs typeface="Arial"/>
                        </a:rPr>
                        <a:t>1</a:t>
                      </a:r>
                      <a:endParaRPr lang="it-IT" sz="2000" baseline="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b="1" i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Totale unità orarie</a:t>
                      </a:r>
                      <a:endParaRPr lang="it-IT" sz="18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34</a:t>
                      </a:r>
                      <a:endParaRPr lang="it-IT" sz="20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34</a:t>
                      </a:r>
                      <a:endParaRPr lang="it-IT" sz="20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b="1" baseline="0" dirty="0">
                          <a:solidFill>
                            <a:srgbClr val="FFC000"/>
                          </a:solidFill>
                          <a:latin typeface="Verdana"/>
                          <a:ea typeface="Adobe Kaiti Std R"/>
                          <a:cs typeface="Arial"/>
                        </a:rPr>
                        <a:t>34</a:t>
                      </a:r>
                      <a:endParaRPr lang="it-IT" sz="2000" baseline="0" dirty="0">
                        <a:solidFill>
                          <a:srgbClr val="FFC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0000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3670300"/>
          </a:xfrm>
        </p:spPr>
        <p:txBody>
          <a:bodyPr/>
          <a:lstStyle/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40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Al termine delle lezioni,</a:t>
            </a: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40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 in particolare 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4000" b="1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nei pomeriggi liberi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24087"/>
          </a:xfrm>
        </p:spPr>
        <p:txBody>
          <a:bodyPr/>
          <a:lstStyle/>
          <a:p>
            <a:pPr eaLnBrk="1" hangingPunct="1">
              <a:defRPr/>
            </a:pPr>
            <a:br>
              <a:rPr lang="it-IT" sz="3200" b="1" cap="all" dirty="0"/>
            </a:br>
            <a:br>
              <a:rPr lang="it-IT" sz="4800" b="1" cap="all" dirty="0"/>
            </a:br>
            <a:r>
              <a:rPr lang="it-IT" sz="4800" b="1" cap="all" dirty="0"/>
              <a:t>CORSO DI CINESE </a:t>
            </a:r>
            <a:br>
              <a:rPr lang="it-IT" sz="2800" b="1" cap="all" dirty="0"/>
            </a:br>
            <a:r>
              <a:rPr lang="it-IT" sz="2400" i="1" cap="all" dirty="0"/>
              <a:t>A CURA DELL' ISTITUTO CONFUCIO DI TORINO </a:t>
            </a:r>
            <a:br>
              <a:rPr lang="it-IT" sz="2400" cap="all" dirty="0"/>
            </a:br>
            <a:r>
              <a:rPr lang="it-IT" sz="2400" cap="all" dirty="0"/>
              <a:t> TRE LIVELLI: PRINCIPIANTI, INTERMEDIO, AVANZATO</a:t>
            </a:r>
            <a:br>
              <a:rPr lang="it-IT" sz="2400" cap="all" dirty="0"/>
            </a:br>
            <a:r>
              <a:rPr lang="it-IT" sz="2400" cap="all" dirty="0"/>
              <a:t>con esame di certificazione</a:t>
            </a:r>
            <a:br>
              <a:rPr lang="it-IT" sz="4000" cap="all" dirty="0"/>
            </a:br>
            <a:endParaRPr lang="it-IT" sz="4000" cap="all" dirty="0"/>
          </a:p>
        </p:txBody>
      </p:sp>
      <p:pic>
        <p:nvPicPr>
          <p:cNvPr id="36867" name="Picture 3" descr="cine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0700" y="2954338"/>
            <a:ext cx="3048000" cy="2381250"/>
          </a:xfrm>
        </p:spPr>
      </p:pic>
    </p:spTree>
  </p:cSld>
  <p:clrMapOvr>
    <a:masterClrMapping/>
  </p:clrMapOvr>
  <p:transition advClick="0" advTm="10000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07102"/>
            <a:ext cx="5326083" cy="1512887"/>
          </a:xfrm>
        </p:spPr>
        <p:txBody>
          <a:bodyPr/>
          <a:lstStyle/>
          <a:p>
            <a:pPr>
              <a:defRPr/>
            </a:pPr>
            <a:r>
              <a:rPr lang="it-IT" sz="4800" b="1" cap="all" dirty="0"/>
              <a:t>Corso di latino </a:t>
            </a:r>
            <a:br>
              <a:rPr lang="it-IT" sz="4800" b="1" dirty="0"/>
            </a:br>
            <a:r>
              <a:rPr lang="it-IT" sz="2400" b="1" cap="all" dirty="0"/>
              <a:t>per le classi terze</a:t>
            </a:r>
          </a:p>
        </p:txBody>
      </p:sp>
      <p:pic>
        <p:nvPicPr>
          <p:cNvPr id="38915" name="Segnaposto contenuto 4" descr="lat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24550" y="2770187"/>
            <a:ext cx="2762250" cy="3810000"/>
          </a:xfr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201455E-3B4C-76A4-186D-5179413B32CB}"/>
              </a:ext>
            </a:extLst>
          </p:cNvPr>
          <p:cNvSpPr txBox="1">
            <a:spLocks/>
          </p:cNvSpPr>
          <p:nvPr/>
        </p:nvSpPr>
        <p:spPr bwMode="auto">
          <a:xfrm>
            <a:off x="134587" y="725653"/>
            <a:ext cx="85522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it-IT" sz="4800" b="1" kern="0" cap="all" dirty="0"/>
              <a:t>Coro e orchestra</a:t>
            </a:r>
            <a:endParaRPr lang="it-IT" sz="2400" b="1" kern="0" cap="all" dirty="0"/>
          </a:p>
        </p:txBody>
      </p:sp>
    </p:spTree>
  </p:cSld>
  <p:clrMapOvr>
    <a:masterClrMapping/>
  </p:clrMapOvr>
  <p:transition advClick="0" advTm="10000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sz="quarter"/>
          </p:nvPr>
        </p:nvSpPr>
        <p:spPr>
          <a:xfrm>
            <a:off x="685800" y="850900"/>
            <a:ext cx="7772400" cy="2044700"/>
          </a:xfrm>
        </p:spPr>
        <p:txBody>
          <a:bodyPr/>
          <a:lstStyle/>
          <a:p>
            <a:pPr>
              <a:defRPr/>
            </a:pPr>
            <a:r>
              <a:rPr lang="it-IT" sz="7200" b="1" i="1" dirty="0">
                <a:solidFill>
                  <a:srgbClr val="FFFF00"/>
                </a:solidFill>
              </a:rPr>
              <a:t>Verticalità</a:t>
            </a:r>
            <a:br>
              <a:rPr lang="it-IT" dirty="0">
                <a:solidFill>
                  <a:srgbClr val="FFFF00"/>
                </a:solidFill>
              </a:rPr>
            </a:b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sz="quarter" idx="1"/>
          </p:nvPr>
        </p:nvSpPr>
        <p:spPr>
          <a:xfrm>
            <a:off x="1323833" y="2292824"/>
            <a:ext cx="7301552" cy="3345976"/>
          </a:xfrm>
        </p:spPr>
        <p:txBody>
          <a:bodyPr/>
          <a:lstStyle/>
          <a:p>
            <a:pPr>
              <a:defRPr/>
            </a:pPr>
            <a:r>
              <a:rPr lang="it-IT" dirty="0"/>
              <a:t>Continuità progettuale </a:t>
            </a:r>
          </a:p>
          <a:p>
            <a:pPr>
              <a:defRPr/>
            </a:pPr>
            <a:r>
              <a:rPr lang="it-IT" dirty="0"/>
              <a:t>e curricolare tra </a:t>
            </a:r>
          </a:p>
          <a:p>
            <a:pPr>
              <a:defRPr/>
            </a:pPr>
            <a:r>
              <a:rPr lang="it-IT" dirty="0"/>
              <a:t>Scuola Primaria,</a:t>
            </a:r>
          </a:p>
          <a:p>
            <a:pPr>
              <a:defRPr/>
            </a:pPr>
            <a:r>
              <a:rPr lang="it-IT" dirty="0"/>
              <a:t> Secondaria di primo grado </a:t>
            </a:r>
          </a:p>
          <a:p>
            <a:pPr>
              <a:defRPr/>
            </a:pPr>
            <a:r>
              <a:rPr lang="it-IT" dirty="0"/>
              <a:t>e Secondaria di secondo grado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/>
            </a:pPr>
            <a:endParaRPr lang="it-IT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it-IT" sz="6000" dirty="0">
                <a:solidFill>
                  <a:srgbClr val="00B050"/>
                </a:solidFill>
              </a:rPr>
              <a:t>GRAZIE dell’attenzione</a:t>
            </a:r>
          </a:p>
        </p:txBody>
      </p:sp>
    </p:spTree>
  </p:cSld>
  <p:clrMapOvr>
    <a:masterClrMapping/>
  </p:clrMapOvr>
  <p:transition advClick="0" advTm="1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it-IT" sz="1800" dirty="0"/>
            </a:br>
            <a:endParaRPr lang="it-IT" sz="1800" dirty="0"/>
          </a:p>
        </p:txBody>
      </p:sp>
      <p:sp>
        <p:nvSpPr>
          <p:cNvPr id="27238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58800"/>
            <a:ext cx="8229600" cy="5572125"/>
          </a:xfrm>
        </p:spPr>
        <p:txBody>
          <a:bodyPr/>
          <a:lstStyle/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endParaRPr lang="it-IT" sz="1800" kern="1200" dirty="0">
              <a:solidFill>
                <a:srgbClr val="FF0000"/>
              </a:solidFill>
              <a:effectLst/>
              <a:latin typeface="Arial"/>
            </a:endParaRP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charset="2"/>
              <a:buChar char=""/>
              <a:defRPr/>
            </a:pPr>
            <a:endParaRPr lang="it-IT" sz="1800" kern="1200" dirty="0">
              <a:solidFill>
                <a:srgbClr val="FF0000"/>
              </a:solidFill>
              <a:effectLst/>
              <a:latin typeface="Arial"/>
            </a:endParaRPr>
          </a:p>
          <a:p>
            <a:pPr marL="360" indent="0"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CC"/>
              </a:buClr>
              <a:buFont typeface="Wingdings" pitchFamily="2" charset="2"/>
              <a:buNone/>
              <a:defRPr/>
            </a:pPr>
            <a:r>
              <a:rPr lang="it-IT" kern="1200" spc="-1" dirty="0">
                <a:solidFill>
                  <a:srgbClr val="FF0000"/>
                </a:solidFill>
                <a:effectLst/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it-IT" sz="3600" b="1" kern="1200" spc="-1" dirty="0">
                <a:effectLst/>
                <a:uFill>
                  <a:solidFill>
                    <a:srgbClr val="FFFFFF"/>
                  </a:solidFill>
                </a:uFill>
              </a:rPr>
              <a:t>Le lezioni curricolari si tengono </a:t>
            </a:r>
            <a:endParaRPr lang="it-IT" sz="3600" b="1" kern="1200" dirty="0">
              <a:effectLst/>
              <a:latin typeface="Arial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3600" b="1" kern="1200" spc="-1" dirty="0">
                <a:effectLst/>
                <a:uFill>
                  <a:solidFill>
                    <a:srgbClr val="FFFFFF"/>
                  </a:solidFill>
                </a:uFill>
              </a:rPr>
              <a:t>la mattina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3600" b="1" kern="1200" spc="-1" dirty="0">
                <a:effectLst/>
                <a:uFill>
                  <a:solidFill>
                    <a:srgbClr val="FFFFFF"/>
                  </a:solidFill>
                </a:uFill>
              </a:rPr>
              <a:t>dal lunedì al venerdì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endParaRPr lang="it-IT" sz="3600" b="1" kern="1200" dirty="0">
              <a:effectLst/>
              <a:latin typeface="Arial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3600" b="1" kern="1200" spc="-1" dirty="0">
                <a:effectLst/>
                <a:uFill>
                  <a:solidFill>
                    <a:srgbClr val="FFFFFF"/>
                  </a:solidFill>
                </a:uFill>
              </a:rPr>
              <a:t> e i pomeriggi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it-IT" sz="3600" b="1" kern="1200" spc="-1" dirty="0">
                <a:effectLst/>
                <a:uFill>
                  <a:solidFill>
                    <a:srgbClr val="FFFFFF"/>
                  </a:solidFill>
                </a:uFill>
              </a:rPr>
              <a:t>di martedì e giovedì</a:t>
            </a:r>
            <a:endParaRPr lang="it-IT" sz="3600" b="1" kern="1200" dirty="0">
              <a:effectLst/>
              <a:latin typeface="Arial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5386931"/>
            <a:ext cx="900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/>
              <a:t>                   Sono previste attività di recupero e potenziamento</a:t>
            </a:r>
            <a:r>
              <a:rPr lang="it-IT" dirty="0"/>
              <a:t>.</a:t>
            </a:r>
          </a:p>
        </p:txBody>
      </p:sp>
      <p:pic>
        <p:nvPicPr>
          <p:cNvPr id="3" name="Elemento grafico 2" descr="Aula">
            <a:extLst>
              <a:ext uri="{FF2B5EF4-FFF2-40B4-BE49-F238E27FC236}">
                <a16:creationId xmlns:a16="http://schemas.microsoft.com/office/drawing/2014/main" id="{8C336381-5C0E-BA4F-AC9B-A501C2BD8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55625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95" grpId="0"/>
      <p:bldP spid="27238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87708"/>
              </p:ext>
            </p:extLst>
          </p:nvPr>
        </p:nvGraphicFramePr>
        <p:xfrm>
          <a:off x="0" y="-2"/>
          <a:ext cx="9143999" cy="68580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7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7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/>
                        <a:t>LUNEDI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/>
                        <a:t>MARTEDI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/>
                        <a:t>MERCOLEDI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/>
                        <a:t>GIOVEDI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/>
                        <a:t>VENERDI</a:t>
                      </a:r>
                      <a:endParaRPr lang="it-I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8,15-8,20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Ingresso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Ingresso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Ingresso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Ingresso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chemeClr val="tx1"/>
                          </a:solidFill>
                        </a:rPr>
                        <a:t>Ingresso</a:t>
                      </a:r>
                      <a:endParaRPr lang="it-IT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8,20-9,10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9,10-10,00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10,00-10,10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Intervallo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Intervallo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10,10-11,00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11,00-11,50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11,50-12,00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Intervallo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Intervallo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Intervallo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12,00-12,50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9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12,50-13,40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6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13,40-14,40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Pausa mensa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/>
                        <a:t>Pausa mensa</a:t>
                      </a: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14,40-15,30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3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/>
                        <a:t>15,30-16,20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</a:rPr>
                        <a:t>LEZIONE</a:t>
                      </a:r>
                      <a:endParaRPr lang="it-IT" sz="1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 advTm="1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889000"/>
            <a:ext cx="8530040" cy="52546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dirty="0"/>
              <a:t>  </a:t>
            </a: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4000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Su richiesta delle famiglie </a:t>
            </a: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4000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potrà essere attivato </a:t>
            </a: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4000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il PRE-SCUOLA dalle ore 7.30, </a:t>
            </a:r>
          </a:p>
          <a:p>
            <a:pPr marL="343080" indent="-34272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it-IT" sz="4000" kern="1200" spc="-1" dirty="0">
                <a:solidFill>
                  <a:srgbClr val="CCECFF"/>
                </a:solidFill>
                <a:effectLst/>
                <a:uFill>
                  <a:solidFill>
                    <a:srgbClr val="FFFFFF"/>
                  </a:solidFill>
                </a:uFill>
              </a:rPr>
              <a:t>gestito da una cooperativa esterna</a:t>
            </a:r>
            <a:endParaRPr lang="it-IT" sz="1800" kern="1200" dirty="0">
              <a:solidFill>
                <a:prstClr val="black"/>
              </a:solidFill>
              <a:effectLst/>
              <a:latin typeface="Arial"/>
            </a:endParaRP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advClick="0" advTm="1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 sz="quarter"/>
          </p:nvPr>
        </p:nvSpPr>
        <p:spPr>
          <a:xfrm>
            <a:off x="655093" y="736978"/>
            <a:ext cx="5090614" cy="1201003"/>
          </a:xfrm>
        </p:spPr>
        <p:txBody>
          <a:bodyPr/>
          <a:lstStyle/>
          <a:p>
            <a:pPr>
              <a:defRPr/>
            </a:pPr>
            <a:r>
              <a:rPr lang="it-IT" dirty="0"/>
              <a:t>la pausa pranzo!</a:t>
            </a:r>
          </a:p>
        </p:txBody>
      </p:sp>
      <p:pic>
        <p:nvPicPr>
          <p:cNvPr id="9220" name="Picture 4" descr="C:\Users\doc1\AppData\Local\Microsoft\Windows\Temporary Internet Files\Content.IE5\ZNCU0JPH\MC9003488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1438" y="0"/>
            <a:ext cx="18383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doc 2\Downloads\20171114_143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22124" y="2325429"/>
            <a:ext cx="3848670" cy="4051872"/>
          </a:xfrm>
          <a:prstGeom prst="rect">
            <a:avLst/>
          </a:prstGeom>
          <a:noFill/>
        </p:spPr>
      </p:pic>
      <p:pic>
        <p:nvPicPr>
          <p:cNvPr id="2052" name="Picture 4" descr="C:\Users\doc 2\Downloads\20171017_143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23" y="2279176"/>
            <a:ext cx="3698543" cy="40840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000" y="1130300"/>
            <a:ext cx="8610600" cy="5000625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t-IT" sz="2800" dirty="0"/>
              <a:t>È fornito il servizio di ristorazione del Comune di Torino in appositi locali</a:t>
            </a:r>
          </a:p>
          <a:p>
            <a:pPr>
              <a:lnSpc>
                <a:spcPct val="150000"/>
              </a:lnSpc>
              <a:defRPr/>
            </a:pPr>
            <a:r>
              <a:rPr lang="it-IT" sz="2800" dirty="0"/>
              <a:t>È garantito il servizio di sorveglianza fornito da una cooperativa che opera nel settore</a:t>
            </a:r>
          </a:p>
          <a:p>
            <a:pPr>
              <a:lnSpc>
                <a:spcPct val="150000"/>
              </a:lnSpc>
              <a:defRPr/>
            </a:pPr>
            <a:r>
              <a:rPr lang="it-IT" sz="2800" dirty="0"/>
              <a:t>È momento di riposo, svago, socializzazione </a:t>
            </a:r>
          </a:p>
          <a:p>
            <a:pPr>
              <a:lnSpc>
                <a:spcPct val="150000"/>
              </a:lnSpc>
              <a:defRPr/>
            </a:pPr>
            <a:r>
              <a:rPr lang="it-IT" sz="2800" dirty="0"/>
              <a:t>È occasione per l’educazione alimentare e ambientale</a:t>
            </a:r>
          </a:p>
        </p:txBody>
      </p:sp>
    </p:spTree>
  </p:cSld>
  <p:clrMapOvr>
    <a:masterClrMapping/>
  </p:clrMapOvr>
  <p:transition advClick="0" advTm="10000">
    <p:random/>
  </p:transition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1102</Words>
  <Application>Microsoft Macintosh PowerPoint</Application>
  <PresentationFormat>Presentazione su schermo (4:3)</PresentationFormat>
  <Paragraphs>308</Paragraphs>
  <Slides>44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Wingdings</vt:lpstr>
      <vt:lpstr>Globo</vt:lpstr>
      <vt:lpstr>Scuola Internazionale Europea Statale  “Altiero Spinelli” Secondaria di I grado</vt:lpstr>
      <vt:lpstr>Come funziona l’orario della nostra scuola?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la pausa pranzo!</vt:lpstr>
      <vt:lpstr>Presentazione standard di PowerPoint</vt:lpstr>
      <vt:lpstr>Lo studio delle lingue straniere</vt:lpstr>
      <vt:lpstr>    Che cosa viene offerto?  lo studio di due lingue straniere:   - prima lingua comunitaria    inglese  - seconda lingua comunitaria    a scelta tra francese e tedesco.   </vt:lpstr>
      <vt:lpstr>Presentazione standard di PowerPoint</vt:lpstr>
      <vt:lpstr>Presentazione standard di PowerPoint</vt:lpstr>
      <vt:lpstr>Presentazione standard di PowerPoint</vt:lpstr>
      <vt:lpstr>CERTIFICAZIONI DELLE COMPETENZE LINGUISTICHE  </vt:lpstr>
      <vt:lpstr>Sezioni e lingue</vt:lpstr>
      <vt:lpstr>Presentazione standard di PowerPoint</vt:lpstr>
      <vt:lpstr>Presentazione standard di PowerPoint</vt:lpstr>
      <vt:lpstr>Presentazione standard di PowerPoint</vt:lpstr>
      <vt:lpstr>Didattica inclusiva</vt:lpstr>
      <vt:lpstr>Presentazione standard di PowerPoint</vt:lpstr>
      <vt:lpstr>Alternativa all’ora di religione</vt:lpstr>
      <vt:lpstr>Inoltre …</vt:lpstr>
      <vt:lpstr>Spazi</vt:lpstr>
      <vt:lpstr>PROGETTI  E ATTIVITÀ</vt:lpstr>
      <vt:lpstr>biblioteca</vt:lpstr>
      <vt:lpstr>Nell’ambito di questo progetto vengono organizzati:</vt:lpstr>
      <vt:lpstr>Educazione alla legalità e alla cittadinanza </vt:lpstr>
      <vt:lpstr>Cittadinanza consapevole</vt:lpstr>
      <vt:lpstr>Progetto Musica</vt:lpstr>
      <vt:lpstr>Potenziamento di Musica</vt:lpstr>
      <vt:lpstr>I nostri successi musicali</vt:lpstr>
      <vt:lpstr>Soggiorni studio all’estero per le classi terze durante l’anno scolastico</vt:lpstr>
      <vt:lpstr>Promozione della salute,  del benessere e inclusione</vt:lpstr>
      <vt:lpstr>Giochi Matematici TUTTE LE CLASSI</vt:lpstr>
      <vt:lpstr>GIOCHI SPORTIVI STUDENTESCHI</vt:lpstr>
      <vt:lpstr>Presentazione standard di PowerPoint</vt:lpstr>
      <vt:lpstr>Diario scolastico di istituto</vt:lpstr>
      <vt:lpstr>Quando si tengono  e quali sono le attività extracurricolari proposte?</vt:lpstr>
      <vt:lpstr>Presentazione standard di PowerPoint</vt:lpstr>
      <vt:lpstr>  CORSO DI CINESE  A CURA DELL' ISTITUTO CONFUCIO DI TORINO   TRE LIVELLI: PRINCIPIANTI, INTERMEDIO, AVANZATO con esame di certificazione </vt:lpstr>
      <vt:lpstr>Corso di latino  per le classi terze</vt:lpstr>
      <vt:lpstr>Verticalità </vt:lpstr>
      <vt:lpstr>Presentazione standard di PowerPoint</vt:lpstr>
    </vt:vector>
  </TitlesOfParts>
  <Company>DEF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Arch. Massimo Chiappetta</dc:creator>
  <cp:lastModifiedBy>Andrea Anselmino</cp:lastModifiedBy>
  <cp:revision>287</cp:revision>
  <cp:lastPrinted>2021-11-18T16:25:14Z</cp:lastPrinted>
  <dcterms:created xsi:type="dcterms:W3CDTF">2012-05-28T06:40:19Z</dcterms:created>
  <dcterms:modified xsi:type="dcterms:W3CDTF">2024-11-13T17:56:18Z</dcterms:modified>
</cp:coreProperties>
</file>